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3" r:id="rId8"/>
    <p:sldId id="264" r:id="rId9"/>
    <p:sldId id="265" r:id="rId10"/>
    <p:sldId id="270" r:id="rId11"/>
    <p:sldId id="266" r:id="rId12"/>
    <p:sldId id="269" r:id="rId13"/>
    <p:sldId id="271"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1C90A-6BEE-4E2C-BFC5-BDA4004E40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D92C31-E6DE-42D3-94BF-3042AA4D21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6D6A3E-3CA5-4DF4-869C-2D59FE567594}"/>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7A4C390C-7AFD-4445-9464-811E21C9E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7D177D-8276-41A3-8602-739060CFD5AF}"/>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324834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8A49-1F5B-4250-BD6E-70AB170309A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D82AB3-609E-4901-B3A1-E94008A6DD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B543E1-3A28-4F06-A875-FF800907C6BE}"/>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A79920DA-C7A3-431D-B078-19B56732D6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0D1C29-EB0D-422F-A0B9-2D018E71EC42}"/>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290490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F7FE8B-C1D0-4956-8BBD-DA67DBBE1C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D08064-1F66-47C8-AB90-0FDE1783F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A8BC92-B10C-43AD-90CA-4CD6CFAA1C41}"/>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EEF78525-F06C-41D7-A9F6-9A5861C74E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2A63F9-7751-4DE2-B09A-930159507A6B}"/>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93708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BC38-EB80-4D2A-9050-C73C432D68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561657-E8EB-4CA0-B440-0C81BE2CBB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4AA1E0-230E-4893-AF89-AB4A68636600}"/>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9525A541-6D96-42F7-8556-D57954630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D394D2-903E-41F0-B07C-92FE6C087350}"/>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365159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5ABB-C291-4EDD-A4AA-124DE0357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B797E1-32B6-4905-BCD7-FD98DDCD44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D48BB-715D-4E08-B5C9-12E1911C81ED}"/>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CB3503ED-072E-494F-97BA-CDEF899B15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10180C-B464-4AFF-B70B-144EA1283610}"/>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403955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EC02-1920-4E78-8D70-FDE85DDF3B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C5C8D5-CF8F-4BDA-A8CD-07B400F29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8EE455-FF8B-4C8F-9FE7-F4BD5F6C49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5DD9FD-3D6D-4445-AB96-F48040F072F7}"/>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6" name="Footer Placeholder 5">
            <a:extLst>
              <a:ext uri="{FF2B5EF4-FFF2-40B4-BE49-F238E27FC236}">
                <a16:creationId xmlns:a16="http://schemas.microsoft.com/office/drawing/2014/main" id="{492EDD73-C952-40C5-AA63-84B5773365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F14453-0FDC-403A-9D0E-3B928EA2B512}"/>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175289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22B7-BCAB-4084-A4A6-7A4977EC78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1A559B-F133-41F9-9C0B-E8D88510F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3F3A1-2040-4502-8A53-589749C35D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1C2C1A-B159-4005-9681-745868DF0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BC392A-C2D0-4331-967C-AAF623948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326315-1AFE-4087-BEEA-59117690DCBF}"/>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8" name="Footer Placeholder 7">
            <a:extLst>
              <a:ext uri="{FF2B5EF4-FFF2-40B4-BE49-F238E27FC236}">
                <a16:creationId xmlns:a16="http://schemas.microsoft.com/office/drawing/2014/main" id="{8920B4CD-577F-4059-9953-3A524BFA98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433956-ED91-452A-B9D3-D3394F95C9EF}"/>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2550635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1856-0D46-44E7-B6B9-B8B9EDA5D0A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B95F905-653F-4DB5-8EED-55B6107B0C02}"/>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4" name="Footer Placeholder 3">
            <a:extLst>
              <a:ext uri="{FF2B5EF4-FFF2-40B4-BE49-F238E27FC236}">
                <a16:creationId xmlns:a16="http://schemas.microsoft.com/office/drawing/2014/main" id="{96EE1AE9-D3DF-4B33-A12E-960435468C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611DD5B-0EF6-45CA-8D8C-D49123BC3132}"/>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227459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8A8CCC-EF65-4044-B459-04AD4EE5D4AC}"/>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3" name="Footer Placeholder 2">
            <a:extLst>
              <a:ext uri="{FF2B5EF4-FFF2-40B4-BE49-F238E27FC236}">
                <a16:creationId xmlns:a16="http://schemas.microsoft.com/office/drawing/2014/main" id="{D748B141-D872-490B-B206-4F59E0E664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395BA5-D341-44FC-A112-26FE1975B899}"/>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1402259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C7AB-162D-4074-81DD-9A551D9D1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0B2880-24F0-47AF-9015-60A0CF2A47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7D46ED-CE8F-4965-B834-65CA78B45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F4A8D-02EB-4237-B7FF-14804A7B0E29}"/>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6" name="Footer Placeholder 5">
            <a:extLst>
              <a:ext uri="{FF2B5EF4-FFF2-40B4-BE49-F238E27FC236}">
                <a16:creationId xmlns:a16="http://schemas.microsoft.com/office/drawing/2014/main" id="{3A75D7A1-EBA3-4E11-976F-E1647AB7A0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797174-A460-4371-AC6A-00439CDB3562}"/>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58048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1751-148E-4E99-8C0F-22BED103D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D5E7AF-2799-4D03-949B-57371F3F15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547837-5A2C-4D07-98C8-D11813794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C203C-AD84-4681-B3B2-135C7CC5A5A3}"/>
              </a:ext>
            </a:extLst>
          </p:cNvPr>
          <p:cNvSpPr>
            <a:spLocks noGrp="1"/>
          </p:cNvSpPr>
          <p:nvPr>
            <p:ph type="dt" sz="half" idx="10"/>
          </p:nvPr>
        </p:nvSpPr>
        <p:spPr/>
        <p:txBody>
          <a:bodyPr/>
          <a:lstStyle/>
          <a:p>
            <a:fld id="{1391C009-D0C9-4983-BA23-DFDAD19997FD}" type="datetimeFigureOut">
              <a:rPr lang="en-IN" smtClean="0"/>
              <a:t>15-12-2021</a:t>
            </a:fld>
            <a:endParaRPr lang="en-IN"/>
          </a:p>
        </p:txBody>
      </p:sp>
      <p:sp>
        <p:nvSpPr>
          <p:cNvPr id="6" name="Footer Placeholder 5">
            <a:extLst>
              <a:ext uri="{FF2B5EF4-FFF2-40B4-BE49-F238E27FC236}">
                <a16:creationId xmlns:a16="http://schemas.microsoft.com/office/drawing/2014/main" id="{28BB427E-30F9-488C-89F6-F3128B2658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DCBF10-593C-44E9-8504-D7508F855FA0}"/>
              </a:ext>
            </a:extLst>
          </p:cNvPr>
          <p:cNvSpPr>
            <a:spLocks noGrp="1"/>
          </p:cNvSpPr>
          <p:nvPr>
            <p:ph type="sldNum" sz="quarter" idx="12"/>
          </p:nvPr>
        </p:nvSpPr>
        <p:spPr/>
        <p:txBody>
          <a:bodyPr/>
          <a:lstStyle/>
          <a:p>
            <a:fld id="{D8EC7452-B513-4F32-9389-86E26091FE43}" type="slidenum">
              <a:rPr lang="en-IN" smtClean="0"/>
              <a:t>‹#›</a:t>
            </a:fld>
            <a:endParaRPr lang="en-IN"/>
          </a:p>
        </p:txBody>
      </p:sp>
    </p:spTree>
    <p:extLst>
      <p:ext uri="{BB962C8B-B14F-4D97-AF65-F5344CB8AC3E}">
        <p14:creationId xmlns:p14="http://schemas.microsoft.com/office/powerpoint/2010/main" val="279750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C0F555-B2CC-4226-9DFA-74A3870AAC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6EF0EA-ED09-4EBC-BF79-A6684EE1E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D7E81C-C092-4C95-815E-9F29CA392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1C009-D0C9-4983-BA23-DFDAD19997FD}" type="datetimeFigureOut">
              <a:rPr lang="en-IN" smtClean="0"/>
              <a:t>15-12-2021</a:t>
            </a:fld>
            <a:endParaRPr lang="en-IN"/>
          </a:p>
        </p:txBody>
      </p:sp>
      <p:sp>
        <p:nvSpPr>
          <p:cNvPr id="5" name="Footer Placeholder 4">
            <a:extLst>
              <a:ext uri="{FF2B5EF4-FFF2-40B4-BE49-F238E27FC236}">
                <a16:creationId xmlns:a16="http://schemas.microsoft.com/office/drawing/2014/main" id="{D8A2C306-4A4C-4E4F-8988-A7C3E4D6A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B2C12A-DEEC-47A7-B2DA-B6D45D33D3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C7452-B513-4F32-9389-86E26091FE43}" type="slidenum">
              <a:rPr lang="en-IN" smtClean="0"/>
              <a:t>‹#›</a:t>
            </a:fld>
            <a:endParaRPr lang="en-IN"/>
          </a:p>
        </p:txBody>
      </p:sp>
    </p:spTree>
    <p:extLst>
      <p:ext uri="{BB962C8B-B14F-4D97-AF65-F5344CB8AC3E}">
        <p14:creationId xmlns:p14="http://schemas.microsoft.com/office/powerpoint/2010/main" val="345868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utorialspoint.com/index.htm"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5" Type="http://schemas.openxmlformats.org/officeDocument/2006/relationships/hyperlink" Target="https://www.w3schools.com/" TargetMode="External"/><Relationship Id="rId4" Type="http://schemas.openxmlformats.org/officeDocument/2006/relationships/hyperlink" Target="https://getbootstrap.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1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8A2FF85-F1C7-42ED-A93B-6CEF86AB8491}"/>
              </a:ext>
            </a:extLst>
          </p:cNvPr>
          <p:cNvPicPr>
            <a:picLocks noChangeAspect="1"/>
          </p:cNvPicPr>
          <p:nvPr/>
        </p:nvPicPr>
        <p:blipFill rotWithShape="1">
          <a:blip r:embed="rId2"/>
          <a:srcRect t="4031" b="5299"/>
          <a:stretch/>
        </p:blipFill>
        <p:spPr>
          <a:xfrm>
            <a:off x="6622116" y="1967099"/>
            <a:ext cx="5079371" cy="2452413"/>
          </a:xfrm>
          <a:prstGeom prst="rect">
            <a:avLst/>
          </a:prstGeom>
        </p:spPr>
      </p:pic>
      <p:sp>
        <p:nvSpPr>
          <p:cNvPr id="23" name="Freeform: Shape 2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9D76454-DD7F-425F-AB9D-F227128E50CE}"/>
              </a:ext>
            </a:extLst>
          </p:cNvPr>
          <p:cNvSpPr txBox="1"/>
          <p:nvPr/>
        </p:nvSpPr>
        <p:spPr>
          <a:xfrm>
            <a:off x="7197107" y="5504029"/>
            <a:ext cx="5344358" cy="1477328"/>
          </a:xfrm>
          <a:prstGeom prst="rect">
            <a:avLst/>
          </a:prstGeom>
          <a:noFill/>
        </p:spPr>
        <p:txBody>
          <a:bodyPr wrap="square" rtlCol="0">
            <a:spAutoFit/>
          </a:bodyPr>
          <a:lstStyle/>
          <a:p>
            <a:r>
              <a:rPr lang="en-IN" sz="1800" dirty="0"/>
              <a:t>TEAM MEMBER: -</a:t>
            </a:r>
          </a:p>
          <a:p>
            <a:pPr marL="285750" indent="-285750">
              <a:buFont typeface="Arial" panose="020B0604020202020204" pitchFamily="34" charset="0"/>
              <a:buChar char="•"/>
            </a:pPr>
            <a:r>
              <a:rPr lang="en-IN" sz="1800" dirty="0"/>
              <a:t>B SRI KANISHKA REDDY  (1602-19-737-111)</a:t>
            </a:r>
          </a:p>
          <a:p>
            <a:pPr marL="285750" indent="-285750">
              <a:buFont typeface="Arial" panose="020B0604020202020204" pitchFamily="34" charset="0"/>
              <a:buChar char="•"/>
            </a:pPr>
            <a:r>
              <a:rPr lang="en-IN" sz="1800" dirty="0"/>
              <a:t>JOSHUA PETER   (1602-19-737-075)</a:t>
            </a:r>
          </a:p>
          <a:p>
            <a:pPr marL="285750" indent="-285750">
              <a:buFont typeface="Arial" panose="020B0604020202020204" pitchFamily="34" charset="0"/>
              <a:buChar char="•"/>
            </a:pPr>
            <a:r>
              <a:rPr lang="en-IN" sz="1800" dirty="0"/>
              <a:t>SRICHARAN  (1602-19-737-112)</a:t>
            </a:r>
          </a:p>
          <a:p>
            <a:endParaRPr lang="en-IN" dirty="0"/>
          </a:p>
        </p:txBody>
      </p:sp>
      <p:sp>
        <p:nvSpPr>
          <p:cNvPr id="12" name="TextBox 11">
            <a:extLst>
              <a:ext uri="{FF2B5EF4-FFF2-40B4-BE49-F238E27FC236}">
                <a16:creationId xmlns:a16="http://schemas.microsoft.com/office/drawing/2014/main" id="{A809205E-609D-4D33-8DF2-EB62E7656803}"/>
              </a:ext>
            </a:extLst>
          </p:cNvPr>
          <p:cNvSpPr txBox="1"/>
          <p:nvPr/>
        </p:nvSpPr>
        <p:spPr>
          <a:xfrm>
            <a:off x="605519" y="4178377"/>
            <a:ext cx="3684233" cy="830997"/>
          </a:xfrm>
          <a:prstGeom prst="rect">
            <a:avLst/>
          </a:prstGeom>
          <a:noFill/>
        </p:spPr>
        <p:txBody>
          <a:bodyPr wrap="square" rtlCol="0">
            <a:spAutoFit/>
          </a:bodyPr>
          <a:lstStyle/>
          <a:p>
            <a:pPr algn="l"/>
            <a:r>
              <a:rPr lang="en-IN" sz="2400" dirty="0"/>
              <a:t>L’EARN TO TRADE.</a:t>
            </a:r>
          </a:p>
          <a:p>
            <a:pPr algn="l"/>
            <a:r>
              <a:rPr lang="en-IN" sz="2400" dirty="0"/>
              <a:t>              THROUGH TRADE</a:t>
            </a:r>
            <a:r>
              <a:rPr lang="en-IN" dirty="0"/>
              <a:t>.</a:t>
            </a:r>
          </a:p>
        </p:txBody>
      </p:sp>
      <p:sp>
        <p:nvSpPr>
          <p:cNvPr id="13" name="TextBox 12">
            <a:extLst>
              <a:ext uri="{FF2B5EF4-FFF2-40B4-BE49-F238E27FC236}">
                <a16:creationId xmlns:a16="http://schemas.microsoft.com/office/drawing/2014/main" id="{3DB53867-F8B5-4925-91AD-17BB6104007F}"/>
              </a:ext>
            </a:extLst>
          </p:cNvPr>
          <p:cNvSpPr txBox="1"/>
          <p:nvPr/>
        </p:nvSpPr>
        <p:spPr>
          <a:xfrm>
            <a:off x="1777294" y="1655617"/>
            <a:ext cx="3559945" cy="707886"/>
          </a:xfrm>
          <a:prstGeom prst="rect">
            <a:avLst/>
          </a:prstGeom>
          <a:noFill/>
        </p:spPr>
        <p:txBody>
          <a:bodyPr wrap="square" rtlCol="0">
            <a:spAutoFit/>
          </a:bodyPr>
          <a:lstStyle/>
          <a:p>
            <a:r>
              <a:rPr lang="en-IN" sz="4000" b="1" dirty="0"/>
              <a:t>TRADE GUIDE</a:t>
            </a:r>
          </a:p>
        </p:txBody>
      </p:sp>
    </p:spTree>
    <p:extLst>
      <p:ext uri="{BB962C8B-B14F-4D97-AF65-F5344CB8AC3E}">
        <p14:creationId xmlns:p14="http://schemas.microsoft.com/office/powerpoint/2010/main" val="46484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LOGIN PAGE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D299C0C9-2399-4CDF-AD02-B4FF8771333C}"/>
              </a:ext>
            </a:extLst>
          </p:cNvPr>
          <p:cNvPicPr>
            <a:picLocks noChangeAspect="1"/>
          </p:cNvPicPr>
          <p:nvPr/>
        </p:nvPicPr>
        <p:blipFill>
          <a:blip r:embed="rId2"/>
          <a:stretch>
            <a:fillRect/>
          </a:stretch>
        </p:blipFill>
        <p:spPr>
          <a:xfrm>
            <a:off x="2069340" y="1406630"/>
            <a:ext cx="8469297" cy="4763980"/>
          </a:xfrm>
          <a:prstGeom prst="rect">
            <a:avLst/>
          </a:prstGeom>
        </p:spPr>
      </p:pic>
    </p:spTree>
    <p:extLst>
      <p:ext uri="{BB962C8B-B14F-4D97-AF65-F5344CB8AC3E}">
        <p14:creationId xmlns:p14="http://schemas.microsoft.com/office/powerpoint/2010/main" val="44094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HOME PAGE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C9D52D0-9DB1-4FC3-8151-C1DD965013D7}"/>
              </a:ext>
            </a:extLst>
          </p:cNvPr>
          <p:cNvPicPr>
            <a:picLocks noChangeAspect="1"/>
          </p:cNvPicPr>
          <p:nvPr/>
        </p:nvPicPr>
        <p:blipFill>
          <a:blip r:embed="rId2"/>
          <a:stretch>
            <a:fillRect/>
          </a:stretch>
        </p:blipFill>
        <p:spPr>
          <a:xfrm>
            <a:off x="2015231" y="1778197"/>
            <a:ext cx="8380520" cy="4714043"/>
          </a:xfrm>
          <a:prstGeom prst="rect">
            <a:avLst/>
          </a:prstGeom>
        </p:spPr>
      </p:pic>
    </p:spTree>
    <p:extLst>
      <p:ext uri="{BB962C8B-B14F-4D97-AF65-F5344CB8AC3E}">
        <p14:creationId xmlns:p14="http://schemas.microsoft.com/office/powerpoint/2010/main" val="33846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DIFFERENT CRYPTOCURRENCY PAGE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23CA1B-B4B4-4642-B30E-1BB6A94AF221}"/>
              </a:ext>
            </a:extLst>
          </p:cNvPr>
          <p:cNvPicPr>
            <a:picLocks noChangeAspect="1"/>
          </p:cNvPicPr>
          <p:nvPr/>
        </p:nvPicPr>
        <p:blipFill>
          <a:blip r:embed="rId2"/>
          <a:stretch>
            <a:fillRect/>
          </a:stretch>
        </p:blipFill>
        <p:spPr>
          <a:xfrm>
            <a:off x="2157274" y="2021334"/>
            <a:ext cx="7572652" cy="4259617"/>
          </a:xfrm>
          <a:prstGeom prst="rect">
            <a:avLst/>
          </a:prstGeom>
        </p:spPr>
      </p:pic>
    </p:spTree>
    <p:extLst>
      <p:ext uri="{BB962C8B-B14F-4D97-AF65-F5344CB8AC3E}">
        <p14:creationId xmlns:p14="http://schemas.microsoft.com/office/powerpoint/2010/main" val="154898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CRYPTOCURRENCY PRICES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18A5666-3CF6-4A9A-9310-08836B9579F9}"/>
              </a:ext>
            </a:extLst>
          </p:cNvPr>
          <p:cNvPicPr>
            <a:picLocks noChangeAspect="1"/>
          </p:cNvPicPr>
          <p:nvPr/>
        </p:nvPicPr>
        <p:blipFill>
          <a:blip r:embed="rId2"/>
          <a:stretch>
            <a:fillRect/>
          </a:stretch>
        </p:blipFill>
        <p:spPr>
          <a:xfrm>
            <a:off x="0" y="1095446"/>
            <a:ext cx="6231429" cy="3505179"/>
          </a:xfrm>
          <a:prstGeom prst="rect">
            <a:avLst/>
          </a:prstGeom>
        </p:spPr>
      </p:pic>
      <p:pic>
        <p:nvPicPr>
          <p:cNvPr id="7" name="Picture 6">
            <a:extLst>
              <a:ext uri="{FF2B5EF4-FFF2-40B4-BE49-F238E27FC236}">
                <a16:creationId xmlns:a16="http://schemas.microsoft.com/office/drawing/2014/main" id="{35D5C869-287F-4834-ABCC-006A7DAD6F6A}"/>
              </a:ext>
            </a:extLst>
          </p:cNvPr>
          <p:cNvPicPr>
            <a:picLocks noChangeAspect="1"/>
          </p:cNvPicPr>
          <p:nvPr/>
        </p:nvPicPr>
        <p:blipFill>
          <a:blip r:embed="rId3"/>
          <a:stretch>
            <a:fillRect/>
          </a:stretch>
        </p:blipFill>
        <p:spPr>
          <a:xfrm>
            <a:off x="5524869" y="3107737"/>
            <a:ext cx="6667130" cy="3750261"/>
          </a:xfrm>
          <a:prstGeom prst="rect">
            <a:avLst/>
          </a:prstGeom>
        </p:spPr>
      </p:pic>
    </p:spTree>
    <p:extLst>
      <p:ext uri="{BB962C8B-B14F-4D97-AF65-F5344CB8AC3E}">
        <p14:creationId xmlns:p14="http://schemas.microsoft.com/office/powerpoint/2010/main" val="368097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4000" u="sng" dirty="0"/>
              <a:t>How to Trade </a:t>
            </a:r>
            <a:r>
              <a:rPr lang="en-IN" sz="3700" u="sng" dirty="0"/>
              <a:t>PAGE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F3B255E-C2EB-4C2B-915A-34A92DE3E40F}"/>
              </a:ext>
            </a:extLst>
          </p:cNvPr>
          <p:cNvPicPr>
            <a:picLocks noChangeAspect="1"/>
          </p:cNvPicPr>
          <p:nvPr/>
        </p:nvPicPr>
        <p:blipFill>
          <a:blip r:embed="rId2"/>
          <a:stretch>
            <a:fillRect/>
          </a:stretch>
        </p:blipFill>
        <p:spPr>
          <a:xfrm>
            <a:off x="0" y="1042070"/>
            <a:ext cx="6019061" cy="3385722"/>
          </a:xfrm>
          <a:prstGeom prst="rect">
            <a:avLst/>
          </a:prstGeom>
        </p:spPr>
      </p:pic>
    </p:spTree>
    <p:extLst>
      <p:ext uri="{BB962C8B-B14F-4D97-AF65-F5344CB8AC3E}">
        <p14:creationId xmlns:p14="http://schemas.microsoft.com/office/powerpoint/2010/main" val="3391244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600" u="sng" dirty="0"/>
              <a:t>FAQS PAGE </a:t>
            </a:r>
            <a:r>
              <a:rPr lang="en-IN" sz="3700" u="sng" dirty="0"/>
              <a:t>: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55DB17-F052-443A-BA17-369830862501}"/>
              </a:ext>
            </a:extLst>
          </p:cNvPr>
          <p:cNvPicPr>
            <a:picLocks noChangeAspect="1"/>
          </p:cNvPicPr>
          <p:nvPr/>
        </p:nvPicPr>
        <p:blipFill>
          <a:blip r:embed="rId2"/>
          <a:stretch>
            <a:fillRect/>
          </a:stretch>
        </p:blipFill>
        <p:spPr>
          <a:xfrm>
            <a:off x="0" y="1665893"/>
            <a:ext cx="5805471" cy="3265577"/>
          </a:xfrm>
          <a:prstGeom prst="rect">
            <a:avLst/>
          </a:prstGeom>
        </p:spPr>
      </p:pic>
      <p:pic>
        <p:nvPicPr>
          <p:cNvPr id="6" name="Picture 5">
            <a:extLst>
              <a:ext uri="{FF2B5EF4-FFF2-40B4-BE49-F238E27FC236}">
                <a16:creationId xmlns:a16="http://schemas.microsoft.com/office/drawing/2014/main" id="{F28DA9BD-E367-444A-B04F-B6D1E0BA9BD8}"/>
              </a:ext>
            </a:extLst>
          </p:cNvPr>
          <p:cNvPicPr>
            <a:picLocks noChangeAspect="1"/>
          </p:cNvPicPr>
          <p:nvPr/>
        </p:nvPicPr>
        <p:blipFill>
          <a:blip r:embed="rId3"/>
          <a:stretch>
            <a:fillRect/>
          </a:stretch>
        </p:blipFill>
        <p:spPr>
          <a:xfrm>
            <a:off x="6096000" y="81453"/>
            <a:ext cx="5954747" cy="3083214"/>
          </a:xfrm>
          <a:prstGeom prst="rect">
            <a:avLst/>
          </a:prstGeom>
        </p:spPr>
      </p:pic>
      <p:pic>
        <p:nvPicPr>
          <p:cNvPr id="9" name="Picture 8">
            <a:extLst>
              <a:ext uri="{FF2B5EF4-FFF2-40B4-BE49-F238E27FC236}">
                <a16:creationId xmlns:a16="http://schemas.microsoft.com/office/drawing/2014/main" id="{25314694-968E-4FFC-AB35-1D8222E61AA3}"/>
              </a:ext>
            </a:extLst>
          </p:cNvPr>
          <p:cNvPicPr>
            <a:picLocks noChangeAspect="1"/>
          </p:cNvPicPr>
          <p:nvPr/>
        </p:nvPicPr>
        <p:blipFill>
          <a:blip r:embed="rId4"/>
          <a:stretch>
            <a:fillRect/>
          </a:stretch>
        </p:blipFill>
        <p:spPr>
          <a:xfrm>
            <a:off x="6021361" y="3336561"/>
            <a:ext cx="5954748" cy="3349545"/>
          </a:xfrm>
          <a:prstGeom prst="rect">
            <a:avLst/>
          </a:prstGeom>
        </p:spPr>
      </p:pic>
    </p:spTree>
    <p:extLst>
      <p:ext uri="{BB962C8B-B14F-4D97-AF65-F5344CB8AC3E}">
        <p14:creationId xmlns:p14="http://schemas.microsoft.com/office/powerpoint/2010/main" val="1739037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05DCE-BFBD-438C-B482-4BF578EFF643}"/>
              </a:ext>
            </a:extLst>
          </p:cNvPr>
          <p:cNvSpPr>
            <a:spLocks noGrp="1"/>
          </p:cNvSpPr>
          <p:nvPr>
            <p:ph type="title"/>
          </p:nvPr>
        </p:nvSpPr>
        <p:spPr>
          <a:xfrm>
            <a:off x="838200" y="365126"/>
            <a:ext cx="9808597" cy="1146176"/>
          </a:xfrm>
        </p:spPr>
        <p:txBody>
          <a:bodyPr>
            <a:normAutofit/>
          </a:bodyPr>
          <a:lstStyle/>
          <a:p>
            <a:r>
              <a:rPr lang="en-IN" u="sng" dirty="0">
                <a:solidFill>
                  <a:schemeClr val="bg1"/>
                </a:solidFill>
              </a:rPr>
              <a:t>ABSTRACT</a:t>
            </a:r>
          </a:p>
        </p:txBody>
      </p:sp>
      <p:sp>
        <p:nvSpPr>
          <p:cNvPr id="16"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C34CC1C-3F82-49BE-AB7F-813B53AA413D}"/>
              </a:ext>
            </a:extLst>
          </p:cNvPr>
          <p:cNvSpPr>
            <a:spLocks noGrp="1"/>
          </p:cNvSpPr>
          <p:nvPr>
            <p:ph idx="1"/>
          </p:nvPr>
        </p:nvSpPr>
        <p:spPr>
          <a:xfrm>
            <a:off x="838200" y="2055811"/>
            <a:ext cx="7941815" cy="4121152"/>
          </a:xfrm>
        </p:spPr>
        <p:txBody>
          <a:bodyPr>
            <a:normAutofit/>
          </a:bodyPr>
          <a:lstStyle/>
          <a:p>
            <a:r>
              <a:rPr lang="en-US" sz="1700" dirty="0"/>
              <a:t>The nature of stock market movement has always been ambiguous for investors because of various influential factors. So, without a proper knowledge about the crypto or stocks or shares of a certain company and their past performances, their money is significantly at a high risk. So, the trading guide is an online platform to know and learn about how the exchange works in the current world. How to trade and when to trade (to know the right time to invest) and to be up to date with the opportunities in the market . Here at trading guide we aim to help educate the world on the ever-growing crypto currency market. And to help them become confident and successful trader. From understanding how crypto works to learning how to invest into it. The trading guide helps us in giving basic knowledge and the befits on long term and short-term trading and helps us to know when to invest so that the risk is minimized.</a:t>
            </a:r>
          </a:p>
          <a:p>
            <a:r>
              <a:rPr lang="en-US" sz="1700" dirty="0"/>
              <a:t> One of the most successful investor of all time Warren Buffett has once said – “IF YOU DON’T FIND A WAY TO MAKE MONEY WHILE YOU SLEEP. YOU WILL WORK UNTIL YOU DIE”.</a:t>
            </a:r>
          </a:p>
          <a:p>
            <a:endParaRPr lang="en-US" sz="1700" dirty="0"/>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266318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2B78-777C-46F1-982E-65D29BEC74E7}"/>
              </a:ext>
            </a:extLst>
          </p:cNvPr>
          <p:cNvSpPr>
            <a:spLocks noGrp="1"/>
          </p:cNvSpPr>
          <p:nvPr>
            <p:ph type="title"/>
          </p:nvPr>
        </p:nvSpPr>
        <p:spPr>
          <a:xfrm>
            <a:off x="1653363" y="365760"/>
            <a:ext cx="9367203" cy="1188720"/>
          </a:xfrm>
        </p:spPr>
        <p:txBody>
          <a:bodyPr>
            <a:normAutofit/>
          </a:bodyPr>
          <a:lstStyle/>
          <a:p>
            <a:endParaRPr lang="en-IN"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04E1BE3-1092-4AFB-B5D6-18A132581FBE}"/>
              </a:ext>
            </a:extLst>
          </p:cNvPr>
          <p:cNvSpPr>
            <a:spLocks noGrp="1"/>
          </p:cNvSpPr>
          <p:nvPr>
            <p:ph idx="1"/>
          </p:nvPr>
        </p:nvSpPr>
        <p:spPr>
          <a:xfrm>
            <a:off x="1653363" y="2176272"/>
            <a:ext cx="9367204" cy="4041648"/>
          </a:xfrm>
        </p:spPr>
        <p:txBody>
          <a:bodyPr anchor="t">
            <a:normAutofit/>
          </a:bodyPr>
          <a:lstStyle/>
          <a:p>
            <a:r>
              <a:rPr lang="en-IN" sz="2400" dirty="0"/>
              <a:t>It helps to know how actual value of a particular share or stock has been changing according to trends in the market .</a:t>
            </a:r>
          </a:p>
          <a:p>
            <a:r>
              <a:rPr lang="en-IN" sz="2400" dirty="0"/>
              <a:t>We will also provide the user a detailed statistical information about the stocks as well as crypto and let understand the present market trends .</a:t>
            </a:r>
          </a:p>
          <a:p>
            <a:r>
              <a:rPr lang="en-IN" sz="2400" dirty="0"/>
              <a:t>This statistics that we mentioned above will be more helpful for the user to invest in stocks and in crypto as well…..</a:t>
            </a:r>
          </a:p>
          <a:p>
            <a:endParaRPr lang="en-IN" sz="2400" dirty="0"/>
          </a:p>
          <a:p>
            <a:endParaRPr lang="en-IN" sz="2400" dirty="0"/>
          </a:p>
          <a:p>
            <a:endParaRPr lang="en-IN" sz="2400" dirty="0"/>
          </a:p>
        </p:txBody>
      </p:sp>
    </p:spTree>
    <p:extLst>
      <p:ext uri="{BB962C8B-B14F-4D97-AF65-F5344CB8AC3E}">
        <p14:creationId xmlns:p14="http://schemas.microsoft.com/office/powerpoint/2010/main" val="121745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2B78-777C-46F1-982E-65D29BEC74E7}"/>
              </a:ext>
            </a:extLst>
          </p:cNvPr>
          <p:cNvSpPr>
            <a:spLocks noGrp="1"/>
          </p:cNvSpPr>
          <p:nvPr>
            <p:ph type="title"/>
          </p:nvPr>
        </p:nvSpPr>
        <p:spPr>
          <a:xfrm>
            <a:off x="1653363" y="365760"/>
            <a:ext cx="9367203" cy="1188720"/>
          </a:xfrm>
        </p:spPr>
        <p:txBody>
          <a:bodyPr>
            <a:normAutofit/>
          </a:bodyPr>
          <a:lstStyle/>
          <a:p>
            <a:r>
              <a:rPr lang="en-IN" u="sng" dirty="0"/>
              <a:t>ARCHITECTURE</a:t>
            </a:r>
            <a:r>
              <a:rPr lang="en-IN" dirty="0"/>
              <a:t>: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04E1BE3-1092-4AFB-B5D6-18A132581FBE}"/>
              </a:ext>
            </a:extLst>
          </p:cNvPr>
          <p:cNvSpPr>
            <a:spLocks noGrp="1"/>
          </p:cNvSpPr>
          <p:nvPr>
            <p:ph idx="1"/>
          </p:nvPr>
        </p:nvSpPr>
        <p:spPr>
          <a:xfrm>
            <a:off x="1653363" y="2176272"/>
            <a:ext cx="9367204" cy="4041648"/>
          </a:xfrm>
        </p:spPr>
        <p:txBody>
          <a:bodyPr anchor="t">
            <a:normAutofit/>
          </a:bodyPr>
          <a:lstStyle/>
          <a:p>
            <a:endParaRPr lang="en-IN" sz="2400" dirty="0"/>
          </a:p>
          <a:p>
            <a:endParaRPr lang="en-IN" sz="2400" dirty="0"/>
          </a:p>
          <a:p>
            <a:endParaRPr lang="en-IN" sz="2400" dirty="0"/>
          </a:p>
        </p:txBody>
      </p:sp>
      <p:pic>
        <p:nvPicPr>
          <p:cNvPr id="5" name="Picture 4">
            <a:extLst>
              <a:ext uri="{FF2B5EF4-FFF2-40B4-BE49-F238E27FC236}">
                <a16:creationId xmlns:a16="http://schemas.microsoft.com/office/drawing/2014/main" id="{1E095BBB-7332-4F2B-A2AB-1BFB304D222C}"/>
              </a:ext>
            </a:extLst>
          </p:cNvPr>
          <p:cNvPicPr>
            <a:picLocks noChangeAspect="1"/>
          </p:cNvPicPr>
          <p:nvPr/>
        </p:nvPicPr>
        <p:blipFill>
          <a:blip r:embed="rId2"/>
          <a:stretch>
            <a:fillRect/>
          </a:stretch>
        </p:blipFill>
        <p:spPr>
          <a:xfrm>
            <a:off x="1098214" y="1974532"/>
            <a:ext cx="10477500" cy="4600575"/>
          </a:xfrm>
          <a:prstGeom prst="rect">
            <a:avLst/>
          </a:prstGeom>
        </p:spPr>
      </p:pic>
    </p:spTree>
    <p:extLst>
      <p:ext uri="{BB962C8B-B14F-4D97-AF65-F5344CB8AC3E}">
        <p14:creationId xmlns:p14="http://schemas.microsoft.com/office/powerpoint/2010/main" val="2159730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CFB36-55BE-4D88-87E2-22E4F35B57B7}"/>
              </a:ext>
            </a:extLst>
          </p:cNvPr>
          <p:cNvSpPr>
            <a:spLocks noGrp="1"/>
          </p:cNvSpPr>
          <p:nvPr>
            <p:ph type="title"/>
          </p:nvPr>
        </p:nvSpPr>
        <p:spPr>
          <a:xfrm>
            <a:off x="838200" y="365126"/>
            <a:ext cx="9808597" cy="1146176"/>
          </a:xfrm>
        </p:spPr>
        <p:txBody>
          <a:bodyPr>
            <a:normAutofit/>
          </a:bodyPr>
          <a:lstStyle/>
          <a:p>
            <a:r>
              <a:rPr lang="en-IN" sz="3700" u="sng" dirty="0">
                <a:solidFill>
                  <a:schemeClr val="bg1"/>
                </a:solidFill>
              </a:rPr>
              <a:t>SYSTEM REQUIREMENTS</a:t>
            </a:r>
            <a:br>
              <a:rPr lang="en-IN" sz="3700" dirty="0">
                <a:solidFill>
                  <a:schemeClr val="bg1"/>
                </a:solidFill>
              </a:rPr>
            </a:br>
            <a:endParaRPr lang="en-IN" sz="3700" dirty="0">
              <a:solidFill>
                <a:schemeClr val="bg1"/>
              </a:solidFill>
            </a:endParaRPr>
          </a:p>
        </p:txBody>
      </p:sp>
      <p:sp>
        <p:nvSpPr>
          <p:cNvPr id="10"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F5A30A-5BAE-478C-AD15-80755EE3571F}"/>
              </a:ext>
            </a:extLst>
          </p:cNvPr>
          <p:cNvSpPr>
            <a:spLocks noGrp="1"/>
          </p:cNvSpPr>
          <p:nvPr>
            <p:ph idx="1"/>
          </p:nvPr>
        </p:nvSpPr>
        <p:spPr>
          <a:xfrm>
            <a:off x="669525" y="1876427"/>
            <a:ext cx="7315200" cy="4121152"/>
          </a:xfrm>
        </p:spPr>
        <p:txBody>
          <a:bodyPr>
            <a:normAutofit lnSpcReduction="10000"/>
          </a:bodyPr>
          <a:lstStyle/>
          <a:p>
            <a:pPr marL="0" lvl="0" indent="0" rtl="0">
              <a:spcBef>
                <a:spcPts val="0"/>
              </a:spcBef>
              <a:spcAft>
                <a:spcPts val="600"/>
              </a:spcAft>
              <a:buNone/>
            </a:pPr>
            <a:r>
              <a:rPr lang="en-IN" sz="2600" u="sng" dirty="0">
                <a:latin typeface="Average"/>
                <a:ea typeface="Average"/>
                <a:cs typeface="Average"/>
                <a:sym typeface="Average"/>
              </a:rPr>
              <a:t> Software Requirements:</a:t>
            </a:r>
          </a:p>
          <a:p>
            <a:pPr marL="0" lvl="0" indent="0" rtl="0">
              <a:spcBef>
                <a:spcPts val="0"/>
              </a:spcBef>
              <a:spcAft>
                <a:spcPts val="600"/>
              </a:spcAft>
              <a:buNone/>
            </a:pPr>
            <a:endParaRPr lang="en-IN" sz="800" u="sng" dirty="0">
              <a:latin typeface="Average"/>
              <a:ea typeface="Average"/>
              <a:cs typeface="Average"/>
              <a:sym typeface="Average"/>
            </a:endParaRPr>
          </a:p>
          <a:p>
            <a:pPr marL="457200" lvl="0" indent="-317500" rtl="0">
              <a:spcBef>
                <a:spcPts val="0"/>
              </a:spcBef>
              <a:spcAft>
                <a:spcPts val="600"/>
              </a:spcAft>
              <a:buClr>
                <a:schemeClr val="accent4"/>
              </a:buClr>
              <a:buSzPts val="1400"/>
              <a:buFont typeface="Average"/>
              <a:buChar char="●"/>
            </a:pPr>
            <a:r>
              <a:rPr lang="en-IN" sz="1050" dirty="0">
                <a:latin typeface="Average"/>
                <a:ea typeface="Average"/>
                <a:cs typeface="Average"/>
                <a:sym typeface="Average"/>
              </a:rPr>
              <a:t> INTERPRETER: </a:t>
            </a:r>
          </a:p>
          <a:p>
            <a:pPr marL="457200" lvl="0" indent="0" rtl="0">
              <a:spcBef>
                <a:spcPts val="0"/>
              </a:spcBef>
              <a:spcAft>
                <a:spcPts val="600"/>
              </a:spcAft>
              <a:buNone/>
            </a:pPr>
            <a:r>
              <a:rPr lang="en-IN" sz="1050" dirty="0">
                <a:latin typeface="Average"/>
                <a:ea typeface="Average"/>
                <a:cs typeface="Average"/>
                <a:sym typeface="Average"/>
              </a:rPr>
              <a:t> 	Visual Studio Code</a:t>
            </a:r>
          </a:p>
          <a:p>
            <a:pPr marL="457200" lvl="0" indent="-317500" rtl="0">
              <a:spcBef>
                <a:spcPts val="0"/>
              </a:spcBef>
              <a:spcAft>
                <a:spcPts val="600"/>
              </a:spcAft>
              <a:buClr>
                <a:schemeClr val="accent4"/>
              </a:buClr>
              <a:buSzPts val="1400"/>
              <a:buFont typeface="Average"/>
              <a:buChar char="●"/>
            </a:pPr>
            <a:r>
              <a:rPr lang="en-IN" sz="1050" dirty="0">
                <a:latin typeface="Average"/>
                <a:ea typeface="Average"/>
                <a:cs typeface="Average"/>
                <a:sym typeface="Average"/>
              </a:rPr>
              <a:t>  Text Editor</a:t>
            </a:r>
          </a:p>
          <a:p>
            <a:pPr marL="0" lvl="0" indent="0" rtl="0">
              <a:spcBef>
                <a:spcPts val="0"/>
              </a:spcBef>
              <a:spcAft>
                <a:spcPts val="600"/>
              </a:spcAft>
              <a:buNone/>
            </a:pPr>
            <a:endParaRPr lang="en-IN" sz="800" dirty="0">
              <a:latin typeface="Average"/>
              <a:ea typeface="Average"/>
              <a:cs typeface="Average"/>
              <a:sym typeface="Average"/>
            </a:endParaRPr>
          </a:p>
          <a:p>
            <a:pPr marL="0" lvl="0" indent="0" rtl="0">
              <a:spcBef>
                <a:spcPts val="0"/>
              </a:spcBef>
              <a:spcAft>
                <a:spcPts val="600"/>
              </a:spcAft>
              <a:buNone/>
            </a:pPr>
            <a:r>
              <a:rPr lang="en-IN" sz="2600" u="sng" dirty="0">
                <a:latin typeface="Average"/>
                <a:ea typeface="Average"/>
                <a:cs typeface="Average"/>
                <a:sym typeface="Average"/>
              </a:rPr>
              <a:t>Architecture and Technology:</a:t>
            </a:r>
            <a:endParaRPr lang="en-IN" sz="800" u="sng" dirty="0">
              <a:latin typeface="Average"/>
              <a:ea typeface="Average"/>
              <a:cs typeface="Average"/>
              <a:sym typeface="Average"/>
            </a:endParaRPr>
          </a:p>
          <a:p>
            <a:pPr marL="0" lvl="0" indent="0" rtl="0">
              <a:spcBef>
                <a:spcPts val="0"/>
              </a:spcBef>
              <a:spcAft>
                <a:spcPts val="600"/>
              </a:spcAft>
              <a:buNone/>
            </a:pPr>
            <a:endParaRPr lang="en-IN" sz="800" u="sng" dirty="0">
              <a:latin typeface="Average"/>
              <a:ea typeface="Average"/>
              <a:cs typeface="Average"/>
              <a:sym typeface="Average"/>
            </a:endParaRPr>
          </a:p>
          <a:p>
            <a:pPr marL="0" lvl="0" indent="0" rtl="0">
              <a:spcBef>
                <a:spcPts val="0"/>
              </a:spcBef>
              <a:spcAft>
                <a:spcPts val="600"/>
              </a:spcAft>
              <a:buNone/>
            </a:pPr>
            <a:r>
              <a:rPr lang="en-IN" sz="1050" dirty="0">
                <a:latin typeface="Average"/>
                <a:ea typeface="Average"/>
                <a:cs typeface="Average"/>
                <a:sym typeface="Average"/>
              </a:rPr>
              <a:t>Use Front-End:</a:t>
            </a:r>
          </a:p>
          <a:p>
            <a:pPr marL="0" lvl="0" indent="0" rtl="0">
              <a:spcBef>
                <a:spcPts val="0"/>
              </a:spcBef>
              <a:spcAft>
                <a:spcPts val="600"/>
              </a:spcAft>
              <a:buNone/>
            </a:pPr>
            <a:r>
              <a:rPr lang="en-IN" sz="1050" dirty="0">
                <a:latin typeface="Average"/>
                <a:ea typeface="Average"/>
                <a:cs typeface="Average"/>
                <a:sym typeface="Average"/>
              </a:rPr>
              <a:t> 1) HTML</a:t>
            </a:r>
          </a:p>
          <a:p>
            <a:pPr marL="0" lvl="0" indent="0" rtl="0">
              <a:spcBef>
                <a:spcPts val="0"/>
              </a:spcBef>
              <a:spcAft>
                <a:spcPts val="600"/>
              </a:spcAft>
              <a:buNone/>
            </a:pPr>
            <a:r>
              <a:rPr lang="en-IN" sz="1050" dirty="0">
                <a:latin typeface="Average"/>
                <a:ea typeface="Average"/>
                <a:cs typeface="Average"/>
                <a:sym typeface="Average"/>
              </a:rPr>
              <a:t> 2) CSS </a:t>
            </a:r>
          </a:p>
          <a:p>
            <a:pPr marL="0" lvl="0" indent="0" rtl="0">
              <a:spcBef>
                <a:spcPts val="0"/>
              </a:spcBef>
              <a:spcAft>
                <a:spcPts val="600"/>
              </a:spcAft>
              <a:buNone/>
            </a:pPr>
            <a:r>
              <a:rPr lang="en-IN" sz="1050" dirty="0">
                <a:latin typeface="Average"/>
                <a:ea typeface="Average"/>
                <a:cs typeface="Average"/>
                <a:sym typeface="Average"/>
              </a:rPr>
              <a:t>3) JAVA SCRIPT</a:t>
            </a:r>
          </a:p>
          <a:p>
            <a:pPr marL="0" lvl="0" indent="0" rtl="0">
              <a:spcBef>
                <a:spcPts val="0"/>
              </a:spcBef>
              <a:spcAft>
                <a:spcPts val="600"/>
              </a:spcAft>
              <a:buNone/>
            </a:pPr>
            <a:r>
              <a:rPr lang="en-IN" sz="1050" dirty="0">
                <a:latin typeface="Average"/>
                <a:ea typeface="Average"/>
                <a:cs typeface="Average"/>
                <a:sym typeface="Average"/>
              </a:rPr>
              <a:t> 4) BOOTSTRAP</a:t>
            </a:r>
          </a:p>
          <a:p>
            <a:pPr marL="0" lvl="0" indent="0" rtl="0">
              <a:spcBef>
                <a:spcPts val="0"/>
              </a:spcBef>
              <a:spcAft>
                <a:spcPts val="600"/>
              </a:spcAft>
              <a:buNone/>
            </a:pPr>
            <a:endParaRPr lang="en-IN" sz="800" dirty="0">
              <a:latin typeface="Average"/>
              <a:ea typeface="Average"/>
              <a:cs typeface="Average"/>
              <a:sym typeface="Average"/>
            </a:endParaRPr>
          </a:p>
          <a:p>
            <a:pPr marL="0" lvl="0" indent="0" rtl="0">
              <a:spcBef>
                <a:spcPts val="0"/>
              </a:spcBef>
              <a:spcAft>
                <a:spcPts val="600"/>
              </a:spcAft>
              <a:buNone/>
            </a:pPr>
            <a:r>
              <a:rPr lang="en-IN" sz="2600" dirty="0">
                <a:latin typeface="Average"/>
                <a:ea typeface="Average"/>
                <a:cs typeface="Average"/>
                <a:sym typeface="Average"/>
              </a:rPr>
              <a:t> </a:t>
            </a:r>
            <a:r>
              <a:rPr lang="en-IN" sz="2600" u="sng" dirty="0">
                <a:latin typeface="Average"/>
                <a:ea typeface="Average"/>
                <a:cs typeface="Average"/>
                <a:sym typeface="Average"/>
              </a:rPr>
              <a:t>Back-End:</a:t>
            </a:r>
            <a:r>
              <a:rPr lang="en-IN" sz="2600" dirty="0">
                <a:latin typeface="Average"/>
                <a:ea typeface="Average"/>
                <a:cs typeface="Average"/>
                <a:sym typeface="Average"/>
              </a:rPr>
              <a:t> </a:t>
            </a:r>
          </a:p>
          <a:p>
            <a:pPr marL="0" lvl="0" indent="0" rtl="0">
              <a:spcBef>
                <a:spcPts val="0"/>
              </a:spcBef>
              <a:spcAft>
                <a:spcPts val="600"/>
              </a:spcAft>
              <a:buNone/>
            </a:pPr>
            <a:endParaRPr lang="en-IN" sz="800" dirty="0">
              <a:latin typeface="Average"/>
              <a:ea typeface="Average"/>
              <a:cs typeface="Average"/>
              <a:sym typeface="Average"/>
            </a:endParaRPr>
          </a:p>
          <a:p>
            <a:pPr marL="0" lvl="0" indent="0" rtl="0">
              <a:spcBef>
                <a:spcPts val="0"/>
              </a:spcBef>
              <a:spcAft>
                <a:spcPts val="600"/>
              </a:spcAft>
              <a:buNone/>
            </a:pPr>
            <a:r>
              <a:rPr lang="en-IN" sz="1050" dirty="0">
                <a:latin typeface="Average"/>
                <a:ea typeface="Average"/>
                <a:cs typeface="Average"/>
                <a:sym typeface="Average"/>
              </a:rPr>
              <a:t>1) MySQL </a:t>
            </a:r>
            <a:endParaRPr lang="en-IN" sz="1050" dirty="0"/>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75110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REFERENCES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080A44-8AF5-4BE7-A8CD-C0D18DAB98D6}"/>
              </a:ext>
            </a:extLst>
          </p:cNvPr>
          <p:cNvSpPr>
            <a:spLocks noGrp="1"/>
          </p:cNvSpPr>
          <p:nvPr>
            <p:ph idx="1"/>
          </p:nvPr>
        </p:nvSpPr>
        <p:spPr>
          <a:xfrm>
            <a:off x="1653363" y="2176272"/>
            <a:ext cx="9367204" cy="4041648"/>
          </a:xfrm>
        </p:spPr>
        <p:txBody>
          <a:bodyPr anchor="t">
            <a:normAutofit/>
          </a:bodyPr>
          <a:lstStyle/>
          <a:p>
            <a:r>
              <a:rPr lang="en-IN" sz="2400" u="sng" dirty="0">
                <a:hlinkClick r:id="rId2"/>
              </a:rPr>
              <a:t>https://www.geeksforgeeks.org/</a:t>
            </a:r>
            <a:endParaRPr lang="en-IN" sz="2400" u="sng" dirty="0"/>
          </a:p>
          <a:p>
            <a:r>
              <a:rPr lang="en-IN" sz="2400" u="sng" dirty="0">
                <a:hlinkClick r:id="rId3"/>
              </a:rPr>
              <a:t>https://www.tutorialspoint.com/index.htm</a:t>
            </a:r>
            <a:endParaRPr lang="en-IN" sz="2400" u="sng" dirty="0"/>
          </a:p>
          <a:p>
            <a:r>
              <a:rPr lang="en-IN" sz="2400" u="sng" dirty="0">
                <a:hlinkClick r:id="rId4"/>
              </a:rPr>
              <a:t>https://getbootstrap.com/</a:t>
            </a:r>
            <a:endParaRPr lang="en-IN" sz="2400" dirty="0"/>
          </a:p>
          <a:p>
            <a:r>
              <a:rPr lang="en-IN" sz="2400" u="sng" dirty="0">
                <a:hlinkClick r:id="rId5"/>
              </a:rPr>
              <a:t>https://www.w3schools.com/</a:t>
            </a:r>
            <a:endParaRPr lang="en-IN" sz="2400" dirty="0"/>
          </a:p>
          <a:p>
            <a:pPr marL="0" indent="0">
              <a:buNone/>
            </a:pPr>
            <a:endParaRPr lang="en-IN" sz="2400" u="sng" dirty="0"/>
          </a:p>
        </p:txBody>
      </p:sp>
    </p:spTree>
    <p:extLst>
      <p:ext uri="{BB962C8B-B14F-4D97-AF65-F5344CB8AC3E}">
        <p14:creationId xmlns:p14="http://schemas.microsoft.com/office/powerpoint/2010/main" val="332458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USE CASE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45EE8EE-3367-4917-AEC8-58A35A00B15F}"/>
              </a:ext>
            </a:extLst>
          </p:cNvPr>
          <p:cNvPicPr>
            <a:picLocks noChangeAspect="1"/>
          </p:cNvPicPr>
          <p:nvPr/>
        </p:nvPicPr>
        <p:blipFill>
          <a:blip r:embed="rId2"/>
          <a:stretch>
            <a:fillRect/>
          </a:stretch>
        </p:blipFill>
        <p:spPr>
          <a:xfrm>
            <a:off x="2828317" y="1130770"/>
            <a:ext cx="6535365" cy="5593397"/>
          </a:xfrm>
          <a:prstGeom prst="rect">
            <a:avLst/>
          </a:prstGeom>
        </p:spPr>
      </p:pic>
    </p:spTree>
    <p:extLst>
      <p:ext uri="{BB962C8B-B14F-4D97-AF65-F5344CB8AC3E}">
        <p14:creationId xmlns:p14="http://schemas.microsoft.com/office/powerpoint/2010/main" val="305641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fontScale="90000"/>
          </a:bodyPr>
          <a:lstStyle/>
          <a:p>
            <a:r>
              <a:rPr lang="en-IN" sz="4400" dirty="0"/>
              <a:t>Design of our web page: -</a:t>
            </a:r>
            <a:r>
              <a:rPr lang="en-IN" sz="3700" u="sng" dirty="0"/>
              <a:t>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080A44-8AF5-4BE7-A8CD-C0D18DAB98D6}"/>
              </a:ext>
            </a:extLst>
          </p:cNvPr>
          <p:cNvSpPr>
            <a:spLocks noGrp="1"/>
          </p:cNvSpPr>
          <p:nvPr>
            <p:ph idx="1"/>
          </p:nvPr>
        </p:nvSpPr>
        <p:spPr>
          <a:xfrm>
            <a:off x="1653363" y="2176272"/>
            <a:ext cx="9367204" cy="4041648"/>
          </a:xfrm>
        </p:spPr>
        <p:txBody>
          <a:bodyPr anchor="t">
            <a:normAutofit/>
          </a:bodyPr>
          <a:lstStyle/>
          <a:p>
            <a:r>
              <a:rPr lang="en-IN" sz="2400" dirty="0"/>
              <a:t>Login/Register page</a:t>
            </a:r>
          </a:p>
          <a:p>
            <a:r>
              <a:rPr lang="en-IN" sz="2400" dirty="0"/>
              <a:t>Home page</a:t>
            </a:r>
          </a:p>
          <a:p>
            <a:r>
              <a:rPr lang="en-IN" sz="2400" dirty="0"/>
              <a:t>How to Trade(providing guidance to the user)</a:t>
            </a:r>
          </a:p>
          <a:p>
            <a:r>
              <a:rPr lang="en-IN" sz="2400" dirty="0"/>
              <a:t>Know different crypto coins and their importance </a:t>
            </a:r>
          </a:p>
          <a:p>
            <a:r>
              <a:rPr lang="en-IN" sz="2400" dirty="0"/>
              <a:t>Statistics – to analyze the market trends</a:t>
            </a:r>
          </a:p>
          <a:p>
            <a:r>
              <a:rPr lang="en-IN" sz="2400" dirty="0"/>
              <a:t>FAQS</a:t>
            </a:r>
          </a:p>
          <a:p>
            <a:pPr marL="0" indent="0">
              <a:buNone/>
            </a:pPr>
            <a:endParaRPr lang="en-IN" sz="2400" u="sng" dirty="0"/>
          </a:p>
        </p:txBody>
      </p:sp>
    </p:spTree>
    <p:extLst>
      <p:ext uri="{BB962C8B-B14F-4D97-AF65-F5344CB8AC3E}">
        <p14:creationId xmlns:p14="http://schemas.microsoft.com/office/powerpoint/2010/main" val="257422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24C6-5933-41DF-97F3-7B0FDC278332}"/>
              </a:ext>
            </a:extLst>
          </p:cNvPr>
          <p:cNvSpPr>
            <a:spLocks noGrp="1"/>
          </p:cNvSpPr>
          <p:nvPr>
            <p:ph type="title"/>
          </p:nvPr>
        </p:nvSpPr>
        <p:spPr>
          <a:xfrm>
            <a:off x="1653363" y="365760"/>
            <a:ext cx="9367203" cy="1188720"/>
          </a:xfrm>
        </p:spPr>
        <p:txBody>
          <a:bodyPr>
            <a:normAutofit/>
          </a:bodyPr>
          <a:lstStyle/>
          <a:p>
            <a:r>
              <a:rPr lang="en-IN" sz="3700" u="sng" dirty="0"/>
              <a:t>SIGNUP PAGE : </a:t>
            </a:r>
            <a:br>
              <a:rPr lang="en-IN" sz="3700" dirty="0"/>
            </a:br>
            <a:endParaRPr lang="en-IN" sz="37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88DF88A-B6BA-4106-AA16-60D1FAA4525D}"/>
              </a:ext>
            </a:extLst>
          </p:cNvPr>
          <p:cNvPicPr>
            <a:picLocks noChangeAspect="1"/>
          </p:cNvPicPr>
          <p:nvPr/>
        </p:nvPicPr>
        <p:blipFill>
          <a:blip r:embed="rId2"/>
          <a:stretch>
            <a:fillRect/>
          </a:stretch>
        </p:blipFill>
        <p:spPr>
          <a:xfrm>
            <a:off x="1585128" y="1251254"/>
            <a:ext cx="9021744" cy="5074731"/>
          </a:xfrm>
          <a:prstGeom prst="rect">
            <a:avLst/>
          </a:prstGeom>
        </p:spPr>
      </p:pic>
    </p:spTree>
    <p:extLst>
      <p:ext uri="{BB962C8B-B14F-4D97-AF65-F5344CB8AC3E}">
        <p14:creationId xmlns:p14="http://schemas.microsoft.com/office/powerpoint/2010/main" val="1130331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473</Words>
  <Application>Microsoft Office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Average</vt:lpstr>
      <vt:lpstr>Calibri</vt:lpstr>
      <vt:lpstr>Calibri Light</vt:lpstr>
      <vt:lpstr>Office Theme</vt:lpstr>
      <vt:lpstr>PowerPoint Presentation</vt:lpstr>
      <vt:lpstr>ABSTRACT</vt:lpstr>
      <vt:lpstr>PowerPoint Presentation</vt:lpstr>
      <vt:lpstr>ARCHITECTURE: -</vt:lpstr>
      <vt:lpstr>SYSTEM REQUIREMENTS </vt:lpstr>
      <vt:lpstr>REFERENCES  </vt:lpstr>
      <vt:lpstr>USE CASE :  </vt:lpstr>
      <vt:lpstr>Design of our web page: -  </vt:lpstr>
      <vt:lpstr>SIGNUP PAGE :  </vt:lpstr>
      <vt:lpstr>LOGIN PAGE :  </vt:lpstr>
      <vt:lpstr>HOME PAGE :  </vt:lpstr>
      <vt:lpstr>DIFFERENT CRYPTOCURRENCY PAGE :  </vt:lpstr>
      <vt:lpstr>CRYPTOCURRENCY PRICES :  </vt:lpstr>
      <vt:lpstr>How to Trade PAGE :  </vt:lpstr>
      <vt:lpstr>FAQS PAGE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TRADE GUIDE</dc:title>
  <dc:creator>kanishka reddy</dc:creator>
  <cp:lastModifiedBy>19-737-075_JOSHUA PETER</cp:lastModifiedBy>
  <cp:revision>9</cp:revision>
  <dcterms:created xsi:type="dcterms:W3CDTF">2021-10-08T09:17:18Z</dcterms:created>
  <dcterms:modified xsi:type="dcterms:W3CDTF">2021-12-15T07:09:06Z</dcterms:modified>
</cp:coreProperties>
</file>